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1140" r:id="rId3"/>
    <p:sldId id="1141" r:id="rId4"/>
    <p:sldId id="1142" r:id="rId5"/>
    <p:sldId id="1143" r:id="rId6"/>
    <p:sldId id="1155" r:id="rId7"/>
    <p:sldId id="1144" r:id="rId8"/>
    <p:sldId id="1145" r:id="rId9"/>
    <p:sldId id="1156" r:id="rId10"/>
    <p:sldId id="1146" r:id="rId11"/>
    <p:sldId id="1147" r:id="rId12"/>
    <p:sldId id="1157" r:id="rId13"/>
    <p:sldId id="1148" r:id="rId14"/>
    <p:sldId id="1149" r:id="rId15"/>
    <p:sldId id="1150" r:id="rId16"/>
    <p:sldId id="1151" r:id="rId17"/>
    <p:sldId id="1152" r:id="rId18"/>
    <p:sldId id="1153" r:id="rId19"/>
    <p:sldId id="1154" r:id="rId20"/>
    <p:sldId id="1158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3" d="100"/>
          <a:sy n="113" d="100"/>
        </p:scale>
        <p:origin x="306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 物理 九年级上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第十六章  电压　电阻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电压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12135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眉山中考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）如图所示电路，闭合开关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，小灯泡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均正常发光，电流表和电压表均有示数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下列关于电路分析正确的是（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串联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电流表测量电路的总电流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若只断开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熄灭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正常发光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突然熄灭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是因为电压表发生断路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99m.jpg" descr="id:21474977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772780" y="1528898"/>
            <a:ext cx="2914255" cy="201622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445078" y="3520611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734138" y="144860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10295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由题图知，闭合开关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，两灯并联，电流表串联在灯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的支路上，则电流表测量通过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错误；因为并联电路中各支路独立工作、互不影响，所以，只断开开关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不能发光，灯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仍正常发光，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正确；电压表并联在灯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的两端，电压表发生断路，灯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不会熄灭，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81442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济南莱芜区模拟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）由电源，开关，灯泡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，两个仪表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电流表或电压表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）组成的实物电路图如图所示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闭合开关，灯泡正常发光，两仪表都有示数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两表，下列判断正确的是（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是电流表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是电压表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是电流表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是电流表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是电压表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是电流表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是电压表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是电压表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97.jpg" descr="id:21474978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44786" y="1986652"/>
            <a:ext cx="2808312" cy="197107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564112" y="3957731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7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22484" y="198665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56169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由题图可知，闭合开关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后，若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为电压表，则电路断路，两灯均不能发光，所以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为电流表；若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为电压表，灯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不能发光，故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为电流表；故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均为电流表，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并联，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测量干路电流，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测量通过灯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680" y="1391920"/>
            <a:ext cx="11485880" cy="3251835"/>
          </a:xfrm>
          <a:solidFill>
            <a:srgbClr val="E1F4FC"/>
          </a:solidFill>
        </p:spPr>
        <p:txBody>
          <a:bodyPr>
            <a:noAutofit/>
          </a:bodyPr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电压表和电流表的比较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电压表是测电压的仪器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必须与被测电路并联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可以直接接在电源两端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测电源电压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电流表是测电流的仪器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必须与被测电路串联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不能直接接在电源两端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否则会烧坏电流表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使用前都要校零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都要选择合适的测量范围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都要让电流从正接线柱流入、负接线柱流出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在分析电路时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电压表被看作断路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电流表被看作导线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391915"/>
            <a:ext cx="2249828" cy="57830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用电压表测出某用电器两端的电压，就可以对用电器进行监控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如图所示是某工厂的一部分电路，则监控室的电压表监控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的工作情况，电压表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）端为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接线柱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h67.jpg" descr="id:21474978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03578" y="2780928"/>
            <a:ext cx="3600400" cy="145519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18948" y="423611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720" y="972102"/>
            <a:ext cx="2779710" cy="47905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718191" y="1501962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电动机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443564" y="2054702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下</a:t>
            </a:r>
            <a:endParaRPr lang="zh-CN" altLang="en-US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47690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根据题图可知，此电路是一个串联电路，即电灯泡、电动机和电流表串联，电压表测量的是电动机两端的电压，故此时的电压表可以监控电动机的工作情况；据电压表的正确使用条件可知，电压表的下端是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接线柱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某同学在用电压表测电压前，已将指针调到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刻度线上，第一次将电压表接入电路时，指针偏转情况如图甲所示，这是因为</a:t>
            </a:r>
            <a:r>
              <a:rPr lang="en-US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；纠正后第二次把电压表接入电路时，指针偏转情况如图乙所示，这是因为</a:t>
            </a:r>
            <a:r>
              <a:rPr lang="en-US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</a:t>
            </a:r>
            <a:r>
              <a:rPr lang="en-US" altLang="zh-CN" u="sng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，应该</a:t>
            </a:r>
            <a:r>
              <a:rPr lang="en-US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f102.jpg" descr="id:21474978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78982" y="3054444"/>
            <a:ext cx="3885585" cy="163248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18948" y="4591499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535880" y="1379186"/>
            <a:ext cx="420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电压表的正、负接线柱接反了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613136" y="1900282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电压表选用的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24158" y="2457728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测量范围偏小了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605849" y="2465125"/>
            <a:ext cx="2969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换用较大的测量范围</a:t>
            </a:r>
            <a:endParaRPr lang="zh-CN" altLang="en-US"/>
          </a:p>
        </p:txBody>
      </p:sp>
      <p:sp>
        <p:nvSpPr>
          <p:cNvPr id="10" name="内容占位符 2"/>
          <p:cNvSpPr txBox="1"/>
          <p:nvPr/>
        </p:nvSpPr>
        <p:spPr bwMode="auto">
          <a:xfrm>
            <a:off x="360854" y="51140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题图甲中的指针向左端偏，是由于电压表的正、负接线柱接反了；题图乙中由于电压表的测量范围选择偏小，指针偏转过了最大刻度，应用较大的测量范围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如图所示电路，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都发光，若要测灯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两端的电压，需闭合开关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；若需要测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总电压，需要闭合开关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98.jpg" descr="id:21474978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90439" y="1916302"/>
            <a:ext cx="2456895" cy="22817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31110" y="414889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290926" y="793864"/>
            <a:ext cx="4587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</a:t>
            </a:r>
            <a:r>
              <a:rPr lang="en-US" altLang="zh-CN" sz="2400" baseline="-25000"/>
              <a:t>2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062344" y="1346284"/>
            <a:ext cx="4587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</a:t>
            </a:r>
            <a:r>
              <a:rPr lang="en-US" altLang="zh-CN" sz="2400" baseline="-25000"/>
              <a:t>1</a:t>
            </a:r>
            <a:endParaRPr lang="zh-CN" altLang="en-US"/>
          </a:p>
        </p:txBody>
      </p:sp>
      <p:sp>
        <p:nvSpPr>
          <p:cNvPr id="8" name="内容占位符 3"/>
          <p:cNvSpPr txBox="1"/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据题图可知，若想使得电压表测灯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两端的电压，则需要让电压表和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并联，即需闭合开关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；若要测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两端的总电压，则需要让电压表和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并联，即需闭合开关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，断开开关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山东济南长清区期中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）如图所示的电路中，闭合开关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后，使小灯泡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串联且能正常发光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甲、乙、丙分别为电流表或电压表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请将电路图补充完整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99.jpg" descr="id:214749784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11030" y="1837320"/>
            <a:ext cx="2808312" cy="274554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75126" y="4533816"/>
            <a:ext cx="171213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1876366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如图所示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444" y="50563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后，使小灯泡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串联且能正常发光，因而乙必须是电流表，相当于导线，而甲和丙是电压表，相当于断路，如图所示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7957" y="1876366"/>
            <a:ext cx="2913393" cy="2657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68981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                 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物理兴趣小组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pc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究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水果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电池电压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的实验中，小明用铜片和锌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片作为电极插入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较小的柠檬中制成了一个水果电池，如图所示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小华用铜片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和铝片插入较大的柠檬中也制成了一个水果电池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他们分别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连通相同的音乐芯片，小华比小明的芯片声音要响一些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此他们作出如下猜想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猜想一：水果电池电压可能与水果的大小有关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猜想二：水果电池电压可能与电极的材料有关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延伸探究提优-24A.eps" descr="id:21474978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01498"/>
            <a:ext cx="7534552" cy="561921"/>
          </a:xfrm>
          <a:prstGeom prst="rect">
            <a:avLst/>
          </a:prstGeom>
        </p:spPr>
      </p:pic>
      <p:pic>
        <p:nvPicPr>
          <p:cNvPr id="4" name="w121.jpg" descr="id:214749787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580366" y="1866548"/>
            <a:ext cx="2952328" cy="193015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126" y="1668125"/>
            <a:ext cx="4181393" cy="47905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194756" y="379948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）为了验证猜想一，小明用同一个柠檬制成水果电池，沿着电极插入的方向不断慢慢地切去外侧的部分柠檬，分别测出电压，如表一所示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分析表中数据，说明猜想一是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90730" y="2132856"/>
            <a:ext cx="80021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表一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78582" y="2835776"/>
          <a:ext cx="6624735" cy="962153"/>
        </p:xfrm>
        <a:graphic>
          <a:graphicData uri="http://schemas.openxmlformats.org/drawingml/2006/table">
            <a:tbl>
              <a:tblPr firstRow="1" firstCol="1" bandRow="1"/>
              <a:tblGrid>
                <a:gridCol w="17426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55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54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55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54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柠檬大小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一个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大半个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半个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小半个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电压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/V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" name="w121.jpg" descr="id:214749787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1101" y="1729028"/>
            <a:ext cx="2998205" cy="196015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009944" y="359871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439022" y="432568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cs typeface="Times New Roman" panose="02020603050405020304" pitchFamily="18" charset="0"/>
              </a:rPr>
              <a:t>错误</a:t>
            </a:r>
            <a:endParaRPr lang="zh-CN" altLang="en-US" dirty="0"/>
          </a:p>
        </p:txBody>
      </p:sp>
      <p:sp>
        <p:nvSpPr>
          <p:cNvPr id="8" name="内容占位符 2"/>
          <p:cNvSpPr txBox="1"/>
          <p:nvPr/>
        </p:nvSpPr>
        <p:spPr bwMode="auto">
          <a:xfrm>
            <a:off x="360854" y="474239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通过分析表一的数据可知，水果大小改变，但电压不变，由此可以判断猜想一错误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7959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）为了验证猜想二，小华用铜片作为电池的正极，分别用外形相同的锌、铝、铁等金属片作为电池的负极，将金属片电极插入柠檬中，并保持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相同，分别测出电压，如表二所示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78583" y="3291631"/>
          <a:ext cx="6408712" cy="962153"/>
        </p:xfrm>
        <a:graphic>
          <a:graphicData uri="http://schemas.openxmlformats.org/drawingml/2006/table">
            <a:tbl>
              <a:tblPr firstRow="1" firstCol="1" bandRow="1"/>
              <a:tblGrid>
                <a:gridCol w="1886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73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73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73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电极材料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铜和锌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铜和铝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铜和铁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电压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/V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0.880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0.60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内容占位符 1"/>
          <p:cNvSpPr txBox="1"/>
          <p:nvPr/>
        </p:nvSpPr>
        <p:spPr bwMode="auto">
          <a:xfrm>
            <a:off x="360854" y="4532927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分析表中数据，得到的结论是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5941060" algn="l"/>
              </a:tabLst>
            </a:pP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90731" y="2660535"/>
            <a:ext cx="8002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表</a:t>
            </a:r>
            <a:r>
              <a:rPr lang="zh-CN" altLang="en-US" sz="2400" b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w121.jpg" descr="id:214749787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073393" y="2443829"/>
            <a:ext cx="2652100" cy="173387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836153" y="4165389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742250" y="1682269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电极间距离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867986" y="168226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插入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83904" y="223963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深度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432747" y="4507943"/>
            <a:ext cx="74139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在电极插入的深度和两电极间距离一定时，水果电池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45586" y="5158224"/>
            <a:ext cx="35878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的电压与电极的材料有关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005764" y="2104796"/>
            <a:ext cx="1084093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掌握电压的定义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单位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物理符号及换算关系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能识别常见电压值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能说明电压表的测量范围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分度值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会读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会用电压表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提优目标BT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2295457"/>
            <a:ext cx="644910" cy="1349568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055531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除猜想因素外，水果电池的电压可能与两电极间的距离、电极插入水果中的深度有关，将金属片电极插入柠檬时还要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保持插入深度和电极间距离相同；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根据表二数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据，铜与不同金属做电极时，电压表示数不同，说明在电极插入的深度和两电极间距离一定时，水果电池的电压与电极的材料有关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箭头左.eps" descr="id:21474883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175326" y="2132856"/>
            <a:ext cx="432048" cy="34100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439022" y="2243026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应用了控制变量法</a:t>
            </a:r>
            <a:endParaRPr lang="zh-CN" altLang="en-US" b="0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478582" y="4397833"/>
          <a:ext cx="6408712" cy="962153"/>
        </p:xfrm>
        <a:graphic>
          <a:graphicData uri="http://schemas.openxmlformats.org/drawingml/2006/table">
            <a:tbl>
              <a:tblPr firstRow="1" firstCol="1" bandRow="1"/>
              <a:tblGrid>
                <a:gridCol w="1886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73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73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73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电极材料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铜和锌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铜和铝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铜和铁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电压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/V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0.880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0.60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2990730" y="3766737"/>
            <a:ext cx="8002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表</a:t>
            </a:r>
            <a:r>
              <a:rPr lang="zh-CN" altLang="en-US" sz="2400" b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9" name="w121.jpg" descr="id:214749787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073392" y="3550031"/>
            <a:ext cx="2652100" cy="1733877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8836152" y="5271591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68387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关于电压和电流的关系，下列几种说法中正确的是（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电路中有电压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则一定有电流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有电压可能有电流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没电压一定没电流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电压和电流同时产生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同时消失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电流是产生电压的原因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基础巩固提优-24.eps" descr="id:21474977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5050" y="894478"/>
            <a:ext cx="5700156" cy="42511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895406" y="147615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电流产生的条件一是电路要闭合，二是有电源存在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有电压不一定有电流，故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错误；电路两端有电压，当再闭合开关形成通路时，才会形成电流，当电路断开时，有电压，但电路中没有电流，故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正确；电路两端有电压，若电路是断路，电路中无电流，故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错误；电压是形成电流的原因，故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24456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山东枣庄山亭区期中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日，以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相聚电池名城共创绿色未来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为主题的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新能源电池产业发展大会在山东枣庄举行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来自全国各地高等院校、研发机构和知名企业的代表与会，共议新能源电池产业发展未来，共享产业发展新机遇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如图所示的这种锂电池两端的电压为（　　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1.5 V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V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3.7 V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220 V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94.jpg" descr="id:21474977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735560" y="2634107"/>
            <a:ext cx="2060996" cy="199310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981930" y="454344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198226" y="26781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529239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一节锂电池的电压约为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3.7 V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1698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7"/>
                <a:cs typeface="Times New Roman" panose="02020603050405020304" pitchFamily="18" charset="0"/>
              </a:rPr>
              <a:t>          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上海浦东新区期末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）在如图所示的电路中，能正确测出灯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两端电压的是（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736" y="1495672"/>
            <a:ext cx="3365223" cy="413999"/>
          </a:xfrm>
          <a:prstGeom prst="rect">
            <a:avLst/>
          </a:prstGeom>
        </p:spPr>
      </p:pic>
      <p:pic>
        <p:nvPicPr>
          <p:cNvPr id="4" name="gyc95a.jpg" descr="id:214749775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659391"/>
            <a:ext cx="2088232" cy="2067986"/>
          </a:xfrm>
          <a:prstGeom prst="rect">
            <a:avLst/>
          </a:prstGeom>
        </p:spPr>
      </p:pic>
      <p:pic>
        <p:nvPicPr>
          <p:cNvPr id="5" name="gyc95b.jpg" descr="id:214749775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595696" y="2659391"/>
            <a:ext cx="2112816" cy="2067986"/>
          </a:xfrm>
          <a:prstGeom prst="rect">
            <a:avLst/>
          </a:prstGeom>
        </p:spPr>
      </p:pic>
      <p:pic>
        <p:nvPicPr>
          <p:cNvPr id="6" name="gyc95c.jpg" descr="id:214749776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659723" y="2296386"/>
            <a:ext cx="2109924" cy="2435306"/>
          </a:xfrm>
          <a:prstGeom prst="rect">
            <a:avLst/>
          </a:prstGeom>
        </p:spPr>
      </p:pic>
      <p:pic>
        <p:nvPicPr>
          <p:cNvPr id="7" name="gyc95d.jpg" descr="id:2147497771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581548" y="2715911"/>
            <a:ext cx="2104140" cy="208823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270670" y="497098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9" name="矩形 8"/>
          <p:cNvSpPr/>
          <p:nvPr/>
        </p:nvSpPr>
        <p:spPr>
          <a:xfrm>
            <a:off x="4367014" y="497493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B</a:t>
            </a:r>
            <a:endParaRPr lang="zh-CN" altLang="en-US" b="0"/>
          </a:p>
        </p:txBody>
      </p:sp>
      <p:sp>
        <p:nvSpPr>
          <p:cNvPr id="10" name="矩形 9"/>
          <p:cNvSpPr/>
          <p:nvPr/>
        </p:nvSpPr>
        <p:spPr>
          <a:xfrm>
            <a:off x="7510943" y="497098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C</a:t>
            </a:r>
            <a:endParaRPr lang="zh-CN" altLang="en-US" b="0"/>
          </a:p>
        </p:txBody>
      </p:sp>
      <p:sp>
        <p:nvSpPr>
          <p:cNvPr id="11" name="矩形 10"/>
          <p:cNvSpPr/>
          <p:nvPr/>
        </p:nvSpPr>
        <p:spPr>
          <a:xfrm>
            <a:off x="10580354" y="49835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endParaRPr lang="zh-CN" altLang="en-US" b="0"/>
          </a:p>
        </p:txBody>
      </p:sp>
      <p:sp>
        <p:nvSpPr>
          <p:cNvPr id="13" name="矩形 12"/>
          <p:cNvSpPr/>
          <p:nvPr/>
        </p:nvSpPr>
        <p:spPr>
          <a:xfrm>
            <a:off x="3907843" y="198193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中两灯串联，电压表与灯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并联，能正确测出灯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中电压表与灯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串联，不能正确测出灯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中两灯串联，电压表与灯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并联，能正确测出灯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两端的电压，不能测出灯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中两灯串联，电压表测电源电压，不能测出灯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gyc95a.jpg" descr="id:21474977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3641625"/>
            <a:ext cx="2088232" cy="2067986"/>
          </a:xfrm>
          <a:prstGeom prst="rect">
            <a:avLst/>
          </a:prstGeom>
        </p:spPr>
      </p:pic>
      <p:pic>
        <p:nvPicPr>
          <p:cNvPr id="7" name="gyc95b.jpg" descr="id:214749775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95696" y="3641625"/>
            <a:ext cx="2112816" cy="2067986"/>
          </a:xfrm>
          <a:prstGeom prst="rect">
            <a:avLst/>
          </a:prstGeom>
        </p:spPr>
      </p:pic>
      <p:pic>
        <p:nvPicPr>
          <p:cNvPr id="8" name="gyc95c.jpg" descr="id:214749776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659723" y="3278620"/>
            <a:ext cx="2109924" cy="2435306"/>
          </a:xfrm>
          <a:prstGeom prst="rect">
            <a:avLst/>
          </a:prstGeom>
        </p:spPr>
      </p:pic>
      <p:pic>
        <p:nvPicPr>
          <p:cNvPr id="9" name="gyc95d.jpg" descr="id:214749777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581548" y="3698145"/>
            <a:ext cx="2104140" cy="2088232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270670" y="595321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11" name="矩形 10"/>
          <p:cNvSpPr/>
          <p:nvPr/>
        </p:nvSpPr>
        <p:spPr>
          <a:xfrm>
            <a:off x="4367014" y="595716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B</a:t>
            </a:r>
            <a:endParaRPr lang="zh-CN" altLang="en-US" b="0"/>
          </a:p>
        </p:txBody>
      </p:sp>
      <p:sp>
        <p:nvSpPr>
          <p:cNvPr id="12" name="矩形 11"/>
          <p:cNvSpPr/>
          <p:nvPr/>
        </p:nvSpPr>
        <p:spPr>
          <a:xfrm>
            <a:off x="7510943" y="595321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C</a:t>
            </a:r>
            <a:endParaRPr lang="zh-CN" altLang="en-US" b="0"/>
          </a:p>
        </p:txBody>
      </p:sp>
      <p:sp>
        <p:nvSpPr>
          <p:cNvPr id="13" name="矩形 12"/>
          <p:cNvSpPr/>
          <p:nvPr/>
        </p:nvSpPr>
        <p:spPr>
          <a:xfrm>
            <a:off x="10580354" y="596579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endParaRPr lang="zh-CN" altLang="en-US" b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图甲中电压表的分度值为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，读数为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；若使用前出现如图乙所示的情况，则原因是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f99.jpg" descr="id:21474977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43538" y="2060848"/>
            <a:ext cx="4320480" cy="174239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18948" y="393305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55553" y="853529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0.1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518628" y="853528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2.3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385357" y="1366646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电压表没有调零</a:t>
            </a:r>
            <a:endParaRPr lang="zh-CN" altLang="en-US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44371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由题图甲可知，电压表选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的测量范围，分度值为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0.1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，根据指针位置读数是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；题图乙中电压表在使用前指针没有指在零刻度线处，这表明电压表在使用前没有调零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3246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广西玉林北流期中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）如图所示的电路中接入的是电压表，下列说法中正确的是（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闭合开关时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电压表无示数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闭合开关时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电压表将可能烧坏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闭合开关时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电压表的指针将反偏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闭合开关时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电压表能测出电源电压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思维拓展提优-24.eps" descr="id:21474977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94886"/>
            <a:ext cx="7606560" cy="567291"/>
          </a:xfrm>
          <a:prstGeom prst="rect">
            <a:avLst/>
          </a:prstGeom>
        </p:spPr>
      </p:pic>
      <p:pic>
        <p:nvPicPr>
          <p:cNvPr id="4" name="gyc96.jpg" descr="id:214749779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815286" y="2535046"/>
            <a:ext cx="3096344" cy="230065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578628" y="479696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6694" y="237866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02124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一节干电池的电压约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1.5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，由题图可知，电源为两节干电池组成，则电源电压为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，电压表的测量范围为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，根据干电池的正负极可知，闭合开关后，电流从电压表的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接线柱流入，从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接线柱流出，所以符合电压表的使用规则，故闭合开关时，电压表能正常测出电源电压，电压表有示数，故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yc96.jpg" descr="id:21474977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78982" y="3183118"/>
            <a:ext cx="3096344" cy="230065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842324" y="544504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3142</Words>
  <Application>Microsoft Office PowerPoint</Application>
  <PresentationFormat>自定义</PresentationFormat>
  <Paragraphs>161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15500</cp:lastModifiedBy>
  <cp:revision>456</cp:revision>
  <dcterms:created xsi:type="dcterms:W3CDTF">2020-11-06T05:24:00Z</dcterms:created>
  <dcterms:modified xsi:type="dcterms:W3CDTF">2025-09-17T07:44:30Z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81E43890EE814AF79CF174873FFF2E89_12</vt:lpwstr>
  </property>
</Properties>
</file>